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238" r:id="rId3"/>
    <p:sldId id="1239" r:id="rId4"/>
    <p:sldId id="1242" r:id="rId5"/>
    <p:sldId id="1244" r:id="rId6"/>
    <p:sldId id="1245" r:id="rId7"/>
    <p:sldId id="1246" r:id="rId8"/>
    <p:sldId id="1248" r:id="rId9"/>
    <p:sldId id="1252" r:id="rId10"/>
    <p:sldId id="1251" r:id="rId11"/>
    <p:sldId id="1250" r:id="rId12"/>
    <p:sldId id="1265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第一章  分子动理论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4966" y="2995073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 </a:t>
            </a:r>
            <a:r>
              <a:rPr lang="zh-CN" altLang="en-US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实验：用油膜法估测油酸分子的大小</a:t>
            </a:r>
            <a:endParaRPr lang="zh-CN" altLang="en-US" sz="50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误差分析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）油酸酒精溶液配制后长时间放置，酒精的挥发会导致溶液的浓度变大，从而给实验带来较大的误差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）利用量筒测量油酸酒精溶液的体积时，没有使用正确的读数方法而产生误差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）液滴的体积过大，同时水面面积过小，导致不能形成单分子油膜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）描绘油膜形状时的画线误差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）利用小正方形个数计算轮廓的面积时，轮廓的不规则性容易带来误差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）不考虑油酸分子的空隙而直接计算分子直径的误差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879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806450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用油膜法估测油酸分子的大小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实验中，油酸酒精溶液的浓度为每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溶液中有纯油酸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6mL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用注射器测得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1mL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上述溶液共有液滴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滴；把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滴该溶液滴入盛水的浅盘；待水面稳定后，将玻璃板放在浅盘上，在玻璃板上描出油膜的轮廓；随后把玻璃板放在坐标纸上，其形状如图所示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坐标纸上正方形小方格的边长为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20mm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）油膜的面积是多少？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3A0DCAC-C522-2A10-34F1-9BF1DE403A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891875"/>
            <a:ext cx="837808" cy="370666"/>
          </a:xfrm>
          <a:prstGeom prst="rect">
            <a:avLst/>
          </a:prstGeom>
        </p:spPr>
      </p:pic>
      <p:pic>
        <p:nvPicPr>
          <p:cNvPr id="5" name="sd334.jpg" descr="id:2147489790;FounderCES">
            <a:extLst>
              <a:ext uri="{FF2B5EF4-FFF2-40B4-BE49-F238E27FC236}">
                <a16:creationId xmlns:a16="http://schemas.microsoft.com/office/drawing/2014/main" id="{96BF509D-F30B-B96C-FC97-0BA85A145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438" y="3429000"/>
            <a:ext cx="2520280" cy="1998257"/>
          </a:xfrm>
          <a:prstGeom prst="rect">
            <a:avLst/>
          </a:prstGeom>
        </p:spPr>
      </p:pic>
      <p:sp>
        <p:nvSpPr>
          <p:cNvPr id="7" name="内容占位符 1">
            <a:extLst>
              <a:ext uri="{FF2B5EF4-FFF2-40B4-BE49-F238E27FC236}">
                <a16:creationId xmlns:a16="http://schemas.microsoft.com/office/drawing/2014/main" id="{DA645352-10FC-CD80-7885-76301A5EEBEF}"/>
              </a:ext>
            </a:extLst>
          </p:cNvPr>
          <p:cNvSpPr txBox="1">
            <a:spLocks/>
          </p:cNvSpPr>
          <p:nvPr/>
        </p:nvSpPr>
        <p:spPr bwMode="auto">
          <a:xfrm>
            <a:off x="360901" y="4077072"/>
            <a:ext cx="11487343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可以数出油膜轮廓内正方形的个数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则油膜面积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nL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</a:p>
          <a:p>
            <a:pPr eaLnBrk="1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F17B1F80-997B-2B6B-07E7-0740BE6B763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4274355"/>
            <a:ext cx="722542" cy="29675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4D1E4CB-BDF8-8573-A406-37F0DF7F8D60}"/>
              </a:ext>
            </a:extLst>
          </p:cNvPr>
          <p:cNvSpPr txBox="1"/>
          <p:nvPr/>
        </p:nvSpPr>
        <p:spPr>
          <a:xfrm>
            <a:off x="360854" y="5702194"/>
            <a:ext cx="2854032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</a:rPr>
              <a:t>4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dirty="0">
                <a:solidFill>
                  <a:srgbClr val="000000"/>
                </a:solidFill>
              </a:rPr>
              <a:t>10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baseline="30000" dirty="0">
                <a:solidFill>
                  <a:srgbClr val="000000"/>
                </a:solidFill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</a:rPr>
              <a:t>m</a:t>
            </a:r>
            <a:r>
              <a:rPr lang="en-US" altLang="zh-CN" sz="2400" baseline="30000" dirty="0">
                <a:solidFill>
                  <a:srgbClr val="000000"/>
                </a:solidFill>
              </a:rPr>
              <a:t>2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E724513D-E043-22B9-4BA4-EAA19920652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5870187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3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EF353C9-EF24-3ADF-F956-001EF3034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滴油酸酒精溶液中所含纯油酸的体积是多少？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879FAA30-DFAD-324E-EAAB-2E1E0595F50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1268760"/>
                <a:ext cx="11485848" cy="13765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806450" eaLnBrk="1"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滴油酸酒精溶液中所含纯油酸的体积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𝟓𝟎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879FAA30-DFAD-324E-EAAB-2E1E0595F5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268760"/>
                <a:ext cx="11485848" cy="1376595"/>
              </a:xfrm>
              <a:prstGeom prst="rect">
                <a:avLst/>
              </a:prstGeom>
              <a:blipFill>
                <a:blip r:embed="rId2"/>
                <a:stretch>
                  <a:fillRect l="-796" r="-849" b="-973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0E6E3C83-76FE-DB03-6063-545A0155E9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1606020"/>
            <a:ext cx="722448" cy="29671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8EC006F-0FA3-FFDD-825E-D7F76B11E650}"/>
              </a:ext>
            </a:extLst>
          </p:cNvPr>
          <p:cNvSpPr txBox="1"/>
          <p:nvPr/>
        </p:nvSpPr>
        <p:spPr>
          <a:xfrm>
            <a:off x="360854" y="2564904"/>
            <a:ext cx="3646120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585089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B3CB2A4-A8BC-5DD6-9BC3-0E20CF161E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2732897"/>
            <a:ext cx="748347" cy="30966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14A2B982-14BB-5092-378F-E8CE86C80904}"/>
              </a:ext>
            </a:extLst>
          </p:cNvPr>
          <p:cNvSpPr txBox="1"/>
          <p:nvPr/>
        </p:nvSpPr>
        <p:spPr>
          <a:xfrm>
            <a:off x="360854" y="3095519"/>
            <a:ext cx="6716675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）根据上述数据，估测出油酸分子的直径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内容占位符 1">
                <a:extLst>
                  <a:ext uri="{FF2B5EF4-FFF2-40B4-BE49-F238E27FC236}">
                    <a16:creationId xmlns:a16="http://schemas.microsoft.com/office/drawing/2014/main" id="{4C920C7F-DE88-8E75-351E-F742339CB06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3645045"/>
                <a:ext cx="11485848" cy="901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715963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油酸分子直径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𝟏𝟏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内容占位符 1">
                <a:extLst>
                  <a:ext uri="{FF2B5EF4-FFF2-40B4-BE49-F238E27FC236}">
                    <a16:creationId xmlns:a16="http://schemas.microsoft.com/office/drawing/2014/main" id="{4C920C7F-DE88-8E75-351E-F742339CB0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645045"/>
                <a:ext cx="11485848" cy="901850"/>
              </a:xfrm>
              <a:prstGeom prst="rect">
                <a:avLst/>
              </a:prstGeom>
              <a:blipFill>
                <a:blip r:embed="rId5"/>
                <a:stretch>
                  <a:fillRect b="-540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图片 11">
            <a:extLst>
              <a:ext uri="{FF2B5EF4-FFF2-40B4-BE49-F238E27FC236}">
                <a16:creationId xmlns:a16="http://schemas.microsoft.com/office/drawing/2014/main" id="{56483221-1E38-F26A-14A3-E9FEE44417F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4043730"/>
            <a:ext cx="722448" cy="29671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7A39225C-932D-486D-4CEB-B332BF91A642}"/>
              </a:ext>
            </a:extLst>
          </p:cNvPr>
          <p:cNvSpPr txBox="1"/>
          <p:nvPr/>
        </p:nvSpPr>
        <p:spPr>
          <a:xfrm>
            <a:off x="360854" y="4581128"/>
            <a:ext cx="3646120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585089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85B629DC-CEF2-DF32-6CC2-8E535220AE4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4749121"/>
            <a:ext cx="748347" cy="309661"/>
          </a:xfrm>
          <a:prstGeom prst="rect">
            <a:avLst/>
          </a:prstGeom>
        </p:spPr>
      </p:pic>
      <p:pic>
        <p:nvPicPr>
          <p:cNvPr id="15" name="sd334.jpg" descr="id:2147489790;FounderCES">
            <a:extLst>
              <a:ext uri="{FF2B5EF4-FFF2-40B4-BE49-F238E27FC236}">
                <a16:creationId xmlns:a16="http://schemas.microsoft.com/office/drawing/2014/main" id="{8D8765C5-4E5B-80C5-34AD-2586EAB63C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8175" y="2564904"/>
            <a:ext cx="2520280" cy="199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30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1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3400" y="762412"/>
            <a:ext cx="6842063" cy="6057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607943"/>
            <a:ext cx="1220846" cy="343085"/>
          </a:xfrm>
          <a:prstGeom prst="rect">
            <a:avLst/>
          </a:prstGeom>
        </p:spPr>
      </p:pic>
      <p:sp>
        <p:nvSpPr>
          <p:cNvPr id="20" name="内容占位符 1"/>
          <p:cNvSpPr>
            <a:spLocks noGrp="1"/>
          </p:cNvSpPr>
          <p:nvPr>
            <p:ph idx="1"/>
          </p:nvPr>
        </p:nvSpPr>
        <p:spPr>
          <a:xfrm>
            <a:off x="360854" y="2150274"/>
            <a:ext cx="11485848" cy="2238241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油酸在水面上形成单分子油膜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滴油酸滴在水面上，油酸分子（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）中的羧基－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对水有较强的亲合力，而烃基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－对水没有亲合力要冒出水面，因此，油酸分子会一个个地直立在水面上形成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单分子油膜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81700" y="1456319"/>
            <a:ext cx="1026500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b="1" dirty="0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实验思路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用油膜的厚度估测油酸分子直径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尽管油酸分子有着复杂的结构和形状，分子间也存在着间隙，但在估测其大小时，可以把它简化为球形处理，并认为它们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紧密排布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测出油膜的厚度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，它就相当于分子的直径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endParaRPr lang="en-US" altLang="zh-CN" sz="1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用酒精稀释油酸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为了使油酸充分展开，获得一块单分子油膜，需要将油酸在酒精中稀释后再滴入水中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溶液中的酒精将溶于水并很快挥发，从而获得纯油酸形成的油膜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可以粗略地认为，油膜的厚度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滴油酸酒精溶液中纯油酸的体积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与油膜面积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a299.jpg" descr="id:2147489734;FounderCES">
            <a:extLst>
              <a:ext uri="{FF2B5EF4-FFF2-40B4-BE49-F238E27FC236}">
                <a16:creationId xmlns:a16="http://schemas.microsoft.com/office/drawing/2014/main" id="{87BD4C78-AFFA-35DA-50AB-06E14C07C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948" y="2707139"/>
            <a:ext cx="2871660" cy="1443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167658"/>
            <a:ext cx="1269856" cy="347540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2730802"/>
            <a:ext cx="11485848" cy="1130246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油酸、酒精、注射器、烧杯、浅盘、清水、带有坐标方格的玻璃板、彩笔、爽身粉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0710" y="2018262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995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67" y="902198"/>
            <a:ext cx="1269856" cy="334174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2792239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测量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滴油酸酒精溶液中纯油酸的体积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配制一定浓度的油酸酒精溶液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用注射器吸取一段油酸酒精溶液，由注射器上的刻度读取该段溶液的总体积，再把它一滴一滴地滴入烧杯中，记下液滴的总滴数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用它们的总体积除以总滴数，得到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滴油酸酒精溶液的体积，再计算其所含纯油酸的体积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物理量的测量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200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测量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滴油酸酒精溶液在水面上形成的油膜面积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）在浅盘里盛上水，将爽身粉均匀地撒在水面上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然后，用注射器向水面上滴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滴油酸酒精溶液，油酸立即在水面散开，形成一块油膜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待油膜形状稳定后，将事先准备好的带有坐标方格的玻璃板放在浅盘上，在玻璃板上描下薄膜的形状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）根据画有油膜轮廓的玻璃板上的坐标方格，计算轮廓范围内正方形的个数，不足半个的舍去，多于半个的算一个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然后，把正方形的个数乘单个正方形的面积就得到油膜的面积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759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356487"/>
            <a:ext cx="1269856" cy="34308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2871521"/>
                <a:ext cx="11485848" cy="1377428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滴油酸酒精溶液中纯油酸的体积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和该油膜面积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计算出油膜厚度，即油酸分子的直径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871521"/>
                <a:ext cx="11485848" cy="1377428"/>
              </a:xfrm>
              <a:blipFill>
                <a:blip r:embed="rId3"/>
                <a:stretch>
                  <a:fillRect l="-796" r="-849" b="-30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1630710" y="2204864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数据分析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382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5515"/>
            <a:ext cx="1260947" cy="347540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4454233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）实验前，必须把所有的实验用具擦洗干净，实验时吸取油酸、酒精和溶液的注射器不能混用，否则会增大误差，影响实验结果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）待测油酸会扩散后又收缩，要在其稳定后再画轮廓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油酸扩散后又收缩有两个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原因：一是水面受油酸酒精溶液液滴的冲击凹陷后又恢复；二是酒精挥发后液面收缩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）本实验只要求估算分子大小，实验结果的数量级符合要求即可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）爽身粉不宜撒得过厚，油酸酒精溶液的浓度要适宜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）向水面滴油酸酒精溶液时，应靠近水面，不能离水面太高，否则难以形成油膜轮廓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实验注意事项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457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2134597"/>
                <a:ext cx="11485848" cy="3911392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在实验中，由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计算分子直径，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是经过换算后一滴油酸酒精溶液中纯油酸的体积，各物理量的计算方法如下：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）一滴油酸酒精溶液的平均体积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𝑵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滴油酸酒精溶液的体积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𝑵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）一滴油酸酒精溶液中含纯油酸的体积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体积比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体积比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＝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纯油酸体积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溶液体积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）油膜的面积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为有效小正方形的个数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为小正方形的边长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134597"/>
                <a:ext cx="11485848" cy="3911392"/>
              </a:xfrm>
              <a:blipFill>
                <a:blip r:embed="rId2"/>
                <a:stretch>
                  <a:fillRect l="-796" t="-156" r="-849" b="-26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7781" y="763538"/>
            <a:ext cx="6851994" cy="60079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28017" y="1447610"/>
            <a:ext cx="10718685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数据处理与误差分析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86793A8-5177-F79C-A0A1-7E31498CD7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648" y="1599235"/>
            <a:ext cx="766369" cy="34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0585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1178</Words>
  <Application>Microsoft Office PowerPoint</Application>
  <PresentationFormat>自定义</PresentationFormat>
  <Paragraphs>54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616</cp:revision>
  <dcterms:created xsi:type="dcterms:W3CDTF">2020-11-06T05:24:00Z</dcterms:created>
  <dcterms:modified xsi:type="dcterms:W3CDTF">2025-11-03T09:46:26Z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